
<file path=[Content_Types].xml><?xml version="1.0" encoding="utf-8"?>
<Types xmlns="http://schemas.openxmlformats.org/package/2006/content-types">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3.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C398FD8-C522-4B99-A928-E3CA5430BB79}" type="datetimeFigureOut">
              <a:rPr lang="it-IT" smtClean="0"/>
              <a:pPr/>
              <a:t>28/12/2016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152D16-51C9-4A3A-B490-F0F36B1D19CB}" type="slidenum">
              <a:rPr lang="it-IT" smtClean="0"/>
              <a:pPr/>
              <a:t>‹N›</a:t>
            </a:fld>
            <a:endParaRPr lang="it-IT"/>
          </a:p>
        </p:txBody>
      </p:sp>
    </p:spTree>
    <p:extLst>
      <p:ext uri="{BB962C8B-B14F-4D97-AF65-F5344CB8AC3E}">
        <p14:creationId xmlns:p14="http://schemas.microsoft.com/office/powerpoint/2010/main" xmlns="" val="388475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C398FD8-C522-4B99-A928-E3CA5430BB79}" type="datetimeFigureOut">
              <a:rPr lang="it-IT" smtClean="0"/>
              <a:pPr/>
              <a:t>28/12/2016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152D16-51C9-4A3A-B490-F0F36B1D19CB}" type="slidenum">
              <a:rPr lang="it-IT" smtClean="0"/>
              <a:pPr/>
              <a:t>‹N›</a:t>
            </a:fld>
            <a:endParaRPr lang="it-IT"/>
          </a:p>
        </p:txBody>
      </p:sp>
    </p:spTree>
    <p:extLst>
      <p:ext uri="{BB962C8B-B14F-4D97-AF65-F5344CB8AC3E}">
        <p14:creationId xmlns:p14="http://schemas.microsoft.com/office/powerpoint/2010/main" xmlns="" val="46989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C398FD8-C522-4B99-A928-E3CA5430BB79}" type="datetimeFigureOut">
              <a:rPr lang="it-IT" smtClean="0"/>
              <a:pPr/>
              <a:t>28/12/2016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152D16-51C9-4A3A-B490-F0F36B1D19CB}" type="slidenum">
              <a:rPr lang="it-IT" smtClean="0"/>
              <a:pPr/>
              <a:t>‹N›</a:t>
            </a:fld>
            <a:endParaRPr lang="it-IT"/>
          </a:p>
        </p:txBody>
      </p:sp>
    </p:spTree>
    <p:extLst>
      <p:ext uri="{BB962C8B-B14F-4D97-AF65-F5344CB8AC3E}">
        <p14:creationId xmlns:p14="http://schemas.microsoft.com/office/powerpoint/2010/main" xmlns="" val="3991550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8CA667C-2F72-48AC-8B9A-A5BEFBCEB14B}" type="datetimeFigureOut">
              <a:rPr lang="it-IT" smtClean="0">
                <a:solidFill>
                  <a:prstClr val="black">
                    <a:tint val="75000"/>
                  </a:prstClr>
                </a:solidFill>
              </a:rPr>
              <a:pPr/>
              <a:t>28/12/2016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3F2C7C7-E2C4-491B-BE7D-2C065569F06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59484720"/>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8CA667C-2F72-48AC-8B9A-A5BEFBCEB14B}" type="datetimeFigureOut">
              <a:rPr lang="it-IT" smtClean="0">
                <a:solidFill>
                  <a:prstClr val="black">
                    <a:tint val="75000"/>
                  </a:prstClr>
                </a:solidFill>
              </a:rPr>
              <a:pPr/>
              <a:t>28/12/2016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3F2C7C7-E2C4-491B-BE7D-2C065569F06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946550668"/>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8CA667C-2F72-48AC-8B9A-A5BEFBCEB14B}" type="datetimeFigureOut">
              <a:rPr lang="it-IT" smtClean="0">
                <a:solidFill>
                  <a:prstClr val="black">
                    <a:tint val="75000"/>
                  </a:prstClr>
                </a:solidFill>
              </a:rPr>
              <a:pPr/>
              <a:t>28/12/2016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3F2C7C7-E2C4-491B-BE7D-2C065569F06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251967478"/>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8CA667C-2F72-48AC-8B9A-A5BEFBCEB14B}" type="datetimeFigureOut">
              <a:rPr lang="it-IT" smtClean="0">
                <a:solidFill>
                  <a:prstClr val="black">
                    <a:tint val="75000"/>
                  </a:prstClr>
                </a:solidFill>
              </a:rPr>
              <a:pPr/>
              <a:t>28/12/2016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73F2C7C7-E2C4-491B-BE7D-2C065569F06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652598141"/>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8CA667C-2F72-48AC-8B9A-A5BEFBCEB14B}" type="datetimeFigureOut">
              <a:rPr lang="it-IT" smtClean="0">
                <a:solidFill>
                  <a:prstClr val="black">
                    <a:tint val="75000"/>
                  </a:prstClr>
                </a:solidFill>
              </a:rPr>
              <a:pPr/>
              <a:t>28/12/2016</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73F2C7C7-E2C4-491B-BE7D-2C065569F06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63586710"/>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8CA667C-2F72-48AC-8B9A-A5BEFBCEB14B}" type="datetimeFigureOut">
              <a:rPr lang="it-IT" smtClean="0">
                <a:solidFill>
                  <a:prstClr val="black">
                    <a:tint val="75000"/>
                  </a:prstClr>
                </a:solidFill>
              </a:rPr>
              <a:pPr/>
              <a:t>28/12/2016</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73F2C7C7-E2C4-491B-BE7D-2C065569F06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4052067982"/>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8CA667C-2F72-48AC-8B9A-A5BEFBCEB14B}" type="datetimeFigureOut">
              <a:rPr lang="it-IT" smtClean="0">
                <a:solidFill>
                  <a:prstClr val="black">
                    <a:tint val="75000"/>
                  </a:prstClr>
                </a:solidFill>
              </a:rPr>
              <a:pPr/>
              <a:t>28/12/2016</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73F2C7C7-E2C4-491B-BE7D-2C065569F06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804971492"/>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8CA667C-2F72-48AC-8B9A-A5BEFBCEB14B}" type="datetimeFigureOut">
              <a:rPr lang="it-IT" smtClean="0">
                <a:solidFill>
                  <a:prstClr val="black">
                    <a:tint val="75000"/>
                  </a:prstClr>
                </a:solidFill>
              </a:rPr>
              <a:pPr/>
              <a:t>28/12/2016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73F2C7C7-E2C4-491B-BE7D-2C065569F06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689773146"/>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C398FD8-C522-4B99-A928-E3CA5430BB79}" type="datetimeFigureOut">
              <a:rPr lang="it-IT" smtClean="0"/>
              <a:pPr/>
              <a:t>28/12/2016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152D16-51C9-4A3A-B490-F0F36B1D19CB}" type="slidenum">
              <a:rPr lang="it-IT" smtClean="0"/>
              <a:pPr/>
              <a:t>‹N›</a:t>
            </a:fld>
            <a:endParaRPr lang="it-IT"/>
          </a:p>
        </p:txBody>
      </p:sp>
    </p:spTree>
    <p:extLst>
      <p:ext uri="{BB962C8B-B14F-4D97-AF65-F5344CB8AC3E}">
        <p14:creationId xmlns:p14="http://schemas.microsoft.com/office/powerpoint/2010/main" xmlns="" val="1712786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8CA667C-2F72-48AC-8B9A-A5BEFBCEB14B}" type="datetimeFigureOut">
              <a:rPr lang="it-IT" smtClean="0">
                <a:solidFill>
                  <a:prstClr val="black">
                    <a:tint val="75000"/>
                  </a:prstClr>
                </a:solidFill>
              </a:rPr>
              <a:pPr/>
              <a:t>28/12/2016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73F2C7C7-E2C4-491B-BE7D-2C065569F06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953006611"/>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8CA667C-2F72-48AC-8B9A-A5BEFBCEB14B}" type="datetimeFigureOut">
              <a:rPr lang="it-IT" smtClean="0">
                <a:solidFill>
                  <a:prstClr val="black">
                    <a:tint val="75000"/>
                  </a:prstClr>
                </a:solidFill>
              </a:rPr>
              <a:pPr/>
              <a:t>28/12/2016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3F2C7C7-E2C4-491B-BE7D-2C065569F06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283849404"/>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8CA667C-2F72-48AC-8B9A-A5BEFBCEB14B}" type="datetimeFigureOut">
              <a:rPr lang="it-IT" smtClean="0">
                <a:solidFill>
                  <a:prstClr val="black">
                    <a:tint val="75000"/>
                  </a:prstClr>
                </a:solidFill>
              </a:rPr>
              <a:pPr/>
              <a:t>28/12/2016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3F2C7C7-E2C4-491B-BE7D-2C065569F06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3653275840"/>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C398FD8-C522-4B99-A928-E3CA5430BB79}" type="datetimeFigureOut">
              <a:rPr lang="it-IT" smtClean="0"/>
              <a:pPr/>
              <a:t>28/12/2016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A152D16-51C9-4A3A-B490-F0F36B1D19CB}" type="slidenum">
              <a:rPr lang="it-IT" smtClean="0"/>
              <a:pPr/>
              <a:t>‹N›</a:t>
            </a:fld>
            <a:endParaRPr lang="it-IT"/>
          </a:p>
        </p:txBody>
      </p:sp>
    </p:spTree>
    <p:extLst>
      <p:ext uri="{BB962C8B-B14F-4D97-AF65-F5344CB8AC3E}">
        <p14:creationId xmlns:p14="http://schemas.microsoft.com/office/powerpoint/2010/main" xmlns="" val="299904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C398FD8-C522-4B99-A928-E3CA5430BB79}" type="datetimeFigureOut">
              <a:rPr lang="it-IT" smtClean="0"/>
              <a:pPr/>
              <a:t>28/12/2016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A152D16-51C9-4A3A-B490-F0F36B1D19CB}" type="slidenum">
              <a:rPr lang="it-IT" smtClean="0"/>
              <a:pPr/>
              <a:t>‹N›</a:t>
            </a:fld>
            <a:endParaRPr lang="it-IT"/>
          </a:p>
        </p:txBody>
      </p:sp>
    </p:spTree>
    <p:extLst>
      <p:ext uri="{BB962C8B-B14F-4D97-AF65-F5344CB8AC3E}">
        <p14:creationId xmlns:p14="http://schemas.microsoft.com/office/powerpoint/2010/main" xmlns="" val="109597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C398FD8-C522-4B99-A928-E3CA5430BB79}" type="datetimeFigureOut">
              <a:rPr lang="it-IT" smtClean="0"/>
              <a:pPr/>
              <a:t>28/12/2016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A152D16-51C9-4A3A-B490-F0F36B1D19CB}" type="slidenum">
              <a:rPr lang="it-IT" smtClean="0"/>
              <a:pPr/>
              <a:t>‹N›</a:t>
            </a:fld>
            <a:endParaRPr lang="it-IT"/>
          </a:p>
        </p:txBody>
      </p:sp>
    </p:spTree>
    <p:extLst>
      <p:ext uri="{BB962C8B-B14F-4D97-AF65-F5344CB8AC3E}">
        <p14:creationId xmlns:p14="http://schemas.microsoft.com/office/powerpoint/2010/main" xmlns="" val="366168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C398FD8-C522-4B99-A928-E3CA5430BB79}" type="datetimeFigureOut">
              <a:rPr lang="it-IT" smtClean="0"/>
              <a:pPr/>
              <a:t>28/12/2016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A152D16-51C9-4A3A-B490-F0F36B1D19CB}" type="slidenum">
              <a:rPr lang="it-IT" smtClean="0"/>
              <a:pPr/>
              <a:t>‹N›</a:t>
            </a:fld>
            <a:endParaRPr lang="it-IT"/>
          </a:p>
        </p:txBody>
      </p:sp>
    </p:spTree>
    <p:extLst>
      <p:ext uri="{BB962C8B-B14F-4D97-AF65-F5344CB8AC3E}">
        <p14:creationId xmlns:p14="http://schemas.microsoft.com/office/powerpoint/2010/main" xmlns="" val="121681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C398FD8-C522-4B99-A928-E3CA5430BB79}" type="datetimeFigureOut">
              <a:rPr lang="it-IT" smtClean="0"/>
              <a:pPr/>
              <a:t>28/12/2016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A152D16-51C9-4A3A-B490-F0F36B1D19CB}" type="slidenum">
              <a:rPr lang="it-IT" smtClean="0"/>
              <a:pPr/>
              <a:t>‹N›</a:t>
            </a:fld>
            <a:endParaRPr lang="it-IT"/>
          </a:p>
        </p:txBody>
      </p:sp>
    </p:spTree>
    <p:extLst>
      <p:ext uri="{BB962C8B-B14F-4D97-AF65-F5344CB8AC3E}">
        <p14:creationId xmlns:p14="http://schemas.microsoft.com/office/powerpoint/2010/main" xmlns="" val="283428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C398FD8-C522-4B99-A928-E3CA5430BB79}" type="datetimeFigureOut">
              <a:rPr lang="it-IT" smtClean="0"/>
              <a:pPr/>
              <a:t>28/12/2016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A152D16-51C9-4A3A-B490-F0F36B1D19CB}" type="slidenum">
              <a:rPr lang="it-IT" smtClean="0"/>
              <a:pPr/>
              <a:t>‹N›</a:t>
            </a:fld>
            <a:endParaRPr lang="it-IT"/>
          </a:p>
        </p:txBody>
      </p:sp>
    </p:spTree>
    <p:extLst>
      <p:ext uri="{BB962C8B-B14F-4D97-AF65-F5344CB8AC3E}">
        <p14:creationId xmlns:p14="http://schemas.microsoft.com/office/powerpoint/2010/main" xmlns="" val="107160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C398FD8-C522-4B99-A928-E3CA5430BB79}" type="datetimeFigureOut">
              <a:rPr lang="it-IT" smtClean="0"/>
              <a:pPr/>
              <a:t>28/12/2016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A152D16-51C9-4A3A-B490-F0F36B1D19CB}" type="slidenum">
              <a:rPr lang="it-IT" smtClean="0"/>
              <a:pPr/>
              <a:t>‹N›</a:t>
            </a:fld>
            <a:endParaRPr lang="it-IT"/>
          </a:p>
        </p:txBody>
      </p:sp>
    </p:spTree>
    <p:extLst>
      <p:ext uri="{BB962C8B-B14F-4D97-AF65-F5344CB8AC3E}">
        <p14:creationId xmlns:p14="http://schemas.microsoft.com/office/powerpoint/2010/main" xmlns="" val="4288500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98FD8-C522-4B99-A928-E3CA5430BB79}" type="datetimeFigureOut">
              <a:rPr lang="it-IT" smtClean="0"/>
              <a:pPr/>
              <a:t>28/12/2016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52D16-51C9-4A3A-B490-F0F36B1D19CB}" type="slidenum">
              <a:rPr lang="it-IT" smtClean="0"/>
              <a:pPr/>
              <a:t>‹N›</a:t>
            </a:fld>
            <a:endParaRPr lang="it-IT"/>
          </a:p>
        </p:txBody>
      </p:sp>
    </p:spTree>
    <p:extLst>
      <p:ext uri="{BB962C8B-B14F-4D97-AF65-F5344CB8AC3E}">
        <p14:creationId xmlns:p14="http://schemas.microsoft.com/office/powerpoint/2010/main" xmlns="" val="427678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A667C-2F72-48AC-8B9A-A5BEFBCEB14B}" type="datetimeFigureOut">
              <a:rPr lang="it-IT" smtClean="0">
                <a:solidFill>
                  <a:prstClr val="black">
                    <a:tint val="75000"/>
                  </a:prstClr>
                </a:solidFill>
              </a:rPr>
              <a:pPr/>
              <a:t>28/12/2016</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2C7C7-E2C4-491B-BE7D-2C065569F06E}"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xmlns="" val="4229986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18.jpeg"/><Relationship Id="rId3" Type="http://schemas.openxmlformats.org/officeDocument/2006/relationships/image" Target="../media/image6.jpeg"/><Relationship Id="rId21" Type="http://schemas.openxmlformats.org/officeDocument/2006/relationships/image" Target="../media/image21.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hyperlink" Target="https://www.google.it/url?url=https://it.linkedin.com/in/luigi-bortolotti-66826873&amp;rct=j&amp;frm=1&amp;q=&amp;esrc=s&amp;sa=U&amp;ved=0ahUKEwjZr7_4uY7PAhVJrRQKHdFRAzAQwW4IGDAB&amp;usg=AFQjCNGsONCiz_EF-MluxmSqDOTOdnY4kA" TargetMode="External"/><Relationship Id="rId2" Type="http://schemas.openxmlformats.org/officeDocument/2006/relationships/image" Target="../media/image5.jpeg"/><Relationship Id="rId16" Type="http://schemas.openxmlformats.org/officeDocument/2006/relationships/hyperlink" Target="mailto:giucardillo@gmail.com" TargetMode="External"/><Relationship Id="rId20"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5" Type="http://schemas.openxmlformats.org/officeDocument/2006/relationships/hyperlink" Target="mailto:luigi.bortolotti@gavezzeni.it" TargetMode="External"/><Relationship Id="rId10" Type="http://schemas.openxmlformats.org/officeDocument/2006/relationships/image" Target="../media/image13.jpeg"/><Relationship Id="rId19" Type="http://schemas.openxmlformats.org/officeDocument/2006/relationships/image" Target="../media/image19.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t="23619"/>
          <a:stretch>
            <a:fillRect/>
          </a:stretch>
        </p:blipFill>
        <p:spPr bwMode="auto">
          <a:xfrm>
            <a:off x="0" y="1628800"/>
            <a:ext cx="9144000" cy="5230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Immagin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47092"/>
            <a:ext cx="917100" cy="977652"/>
          </a:xfrm>
          <a:prstGeom prst="rect">
            <a:avLst/>
          </a:prstGeom>
          <a:noFill/>
          <a:ln>
            <a:solidFill>
              <a:schemeClr val="bg1"/>
            </a:solidFill>
          </a:ln>
          <a:extLst>
            <a:ext uri="{909E8E84-426E-40DD-AFC4-6F175D3DCCD1}">
              <a14:hiddenFill xmlns:a14="http://schemas.microsoft.com/office/drawing/2010/main" xmlns="">
                <a:solidFill>
                  <a:srgbClr val="FFFFFF"/>
                </a:solidFill>
              </a14:hiddenFill>
            </a:ext>
          </a:extLst>
        </p:spPr>
      </p:pic>
      <p:sp>
        <p:nvSpPr>
          <p:cNvPr id="14" name="CasellaDiTesto 13"/>
          <p:cNvSpPr txBox="1"/>
          <p:nvPr/>
        </p:nvSpPr>
        <p:spPr>
          <a:xfrm>
            <a:off x="1187624" y="188640"/>
            <a:ext cx="7488832" cy="954107"/>
          </a:xfrm>
          <a:prstGeom prst="rect">
            <a:avLst/>
          </a:prstGeom>
          <a:noFill/>
        </p:spPr>
        <p:txBody>
          <a:bodyPr wrap="square" rtlCol="0">
            <a:spAutoFit/>
          </a:bodyPr>
          <a:lstStyle/>
          <a:p>
            <a:r>
              <a:rPr lang="it-IT" sz="2800" b="1" u="sng" dirty="0" err="1" smtClean="0">
                <a:solidFill>
                  <a:schemeClr val="bg1"/>
                </a:solidFill>
              </a:rPr>
              <a:t>Pulmonary</a:t>
            </a:r>
            <a:r>
              <a:rPr lang="it-IT" sz="2800" b="1" u="sng" dirty="0" smtClean="0">
                <a:solidFill>
                  <a:schemeClr val="bg1"/>
                </a:solidFill>
              </a:rPr>
              <a:t> </a:t>
            </a:r>
            <a:r>
              <a:rPr lang="it-IT" sz="2800" b="1" u="sng" dirty="0" err="1" smtClean="0">
                <a:solidFill>
                  <a:schemeClr val="bg1"/>
                </a:solidFill>
              </a:rPr>
              <a:t>Nodules</a:t>
            </a:r>
            <a:r>
              <a:rPr lang="it-IT" sz="2800" b="1" u="sng" dirty="0" smtClean="0">
                <a:solidFill>
                  <a:schemeClr val="bg1"/>
                </a:solidFill>
              </a:rPr>
              <a:t> </a:t>
            </a:r>
            <a:r>
              <a:rPr lang="it-IT" sz="2800" b="1" u="sng" dirty="0" err="1" smtClean="0">
                <a:solidFill>
                  <a:schemeClr val="bg1"/>
                </a:solidFill>
              </a:rPr>
              <a:t>Recommendations</a:t>
            </a:r>
            <a:r>
              <a:rPr lang="it-IT" sz="2800" b="1" u="sng" dirty="0" smtClean="0">
                <a:solidFill>
                  <a:schemeClr val="bg1"/>
                </a:solidFill>
              </a:rPr>
              <a:t> Group</a:t>
            </a:r>
          </a:p>
          <a:p>
            <a:pPr algn="ctr"/>
            <a:r>
              <a:rPr lang="it-IT" sz="2800" b="1" u="sng" dirty="0" smtClean="0">
                <a:solidFill>
                  <a:schemeClr val="bg1"/>
                </a:solidFill>
              </a:rPr>
              <a:t>PNR GROUP</a:t>
            </a:r>
            <a:endParaRPr lang="it-IT" sz="2800" b="1" u="sng" dirty="0">
              <a:solidFill>
                <a:schemeClr val="bg1"/>
              </a:solidFill>
            </a:endParaRPr>
          </a:p>
        </p:txBody>
      </p:sp>
      <p:sp>
        <p:nvSpPr>
          <p:cNvPr id="15" name="Rettangolo 14"/>
          <p:cNvSpPr/>
          <p:nvPr/>
        </p:nvSpPr>
        <p:spPr>
          <a:xfrm>
            <a:off x="6156176" y="1412776"/>
            <a:ext cx="2736304" cy="6480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0" name="Picture 2" descr="SICT – Società Italiana di Chirurgia Toracica"/>
          <p:cNvPicPr>
            <a:picLocks noChangeAspect="1" noChangeArrowheads="1"/>
          </p:cNvPicPr>
          <p:nvPr/>
        </p:nvPicPr>
        <p:blipFill>
          <a:blip r:embed="rId4" cstate="print"/>
          <a:srcRect r="81520"/>
          <a:stretch>
            <a:fillRect/>
          </a:stretch>
        </p:blipFill>
        <p:spPr bwMode="auto">
          <a:xfrm>
            <a:off x="8115251" y="116632"/>
            <a:ext cx="921245" cy="1008112"/>
          </a:xfrm>
          <a:prstGeom prst="rect">
            <a:avLst/>
          </a:prstGeom>
          <a:noFill/>
          <a:ln>
            <a:solidFill>
              <a:schemeClr val="bg1"/>
            </a:solidFill>
          </a:ln>
        </p:spPr>
      </p:pic>
      <p:sp>
        <p:nvSpPr>
          <p:cNvPr id="16" name="Rettangolo 15"/>
          <p:cNvSpPr/>
          <p:nvPr/>
        </p:nvSpPr>
        <p:spPr>
          <a:xfrm>
            <a:off x="0" y="0"/>
            <a:ext cx="9144000" cy="12687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7356" b="11114"/>
          <a:stretch/>
        </p:blipFill>
        <p:spPr bwMode="auto">
          <a:xfrm>
            <a:off x="4725823" y="3068960"/>
            <a:ext cx="854289" cy="1092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7969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29114" y="332656"/>
            <a:ext cx="3466728" cy="1502142"/>
          </a:xfrm>
          <a:solidFill>
            <a:schemeClr val="bg1"/>
          </a:solidFill>
          <a:ln>
            <a:solidFill>
              <a:schemeClr val="bg1"/>
            </a:solidFill>
          </a:ln>
          <a:scene3d>
            <a:camera prst="orthographicFront"/>
            <a:lightRig rig="threePt" dir="t"/>
          </a:scene3d>
          <a:sp3d>
            <a:bevelT/>
          </a:sp3d>
        </p:spPr>
        <p:txBody>
          <a:bodyPr>
            <a:normAutofit fontScale="62500" lnSpcReduction="20000"/>
          </a:bodyPr>
          <a:lstStyle/>
          <a:p>
            <a:r>
              <a:rPr lang="it-IT" b="1" u="sng" dirty="0" smtClean="0">
                <a:solidFill>
                  <a:srgbClr val="FF0000"/>
                </a:solidFill>
              </a:rPr>
              <a:t>GRUPPO DIAGNOSTICA</a:t>
            </a:r>
          </a:p>
          <a:p>
            <a:pPr>
              <a:buFontTx/>
              <a:buChar char="-"/>
            </a:pPr>
            <a:r>
              <a:rPr lang="it-IT" sz="2300" dirty="0" smtClean="0"/>
              <a:t>Venanzio PORZIELLA (Responsabile)</a:t>
            </a:r>
          </a:p>
          <a:p>
            <a:pPr>
              <a:buFontTx/>
              <a:buChar char="-"/>
            </a:pPr>
            <a:r>
              <a:rPr lang="it-IT" sz="2300" dirty="0" smtClean="0"/>
              <a:t>Antonio Fabio DE FILIPPIS</a:t>
            </a:r>
          </a:p>
          <a:p>
            <a:pPr>
              <a:buFontTx/>
              <a:buChar char="-"/>
            </a:pPr>
            <a:r>
              <a:rPr lang="it-IT" sz="2300" dirty="0" smtClean="0"/>
              <a:t>Giampiero DOLCI</a:t>
            </a:r>
          </a:p>
          <a:p>
            <a:pPr>
              <a:buFontTx/>
              <a:buChar char="-"/>
            </a:pPr>
            <a:r>
              <a:rPr lang="it-IT" sz="2300" dirty="0" smtClean="0"/>
              <a:t>Francesco MONACO</a:t>
            </a:r>
          </a:p>
          <a:p>
            <a:pPr>
              <a:buFontTx/>
              <a:buChar char="-"/>
            </a:pPr>
            <a:r>
              <a:rPr lang="it-IT" sz="2300" dirty="0" smtClean="0"/>
              <a:t>Domenico </a:t>
            </a:r>
            <a:r>
              <a:rPr lang="it-IT" sz="2300" dirty="0"/>
              <a:t>LOIZZI </a:t>
            </a:r>
            <a:endParaRPr lang="it-IT" sz="2300" dirty="0" smtClean="0"/>
          </a:p>
          <a:p>
            <a:endParaRPr lang="it-IT" dirty="0"/>
          </a:p>
        </p:txBody>
      </p:sp>
      <p:pic>
        <p:nvPicPr>
          <p:cNvPr id="2" name="Immagine 1"/>
          <p:cNvPicPr>
            <a:picLocks noChangeAspect="1"/>
          </p:cNvPicPr>
          <p:nvPr/>
        </p:nvPicPr>
        <p:blipFill rotWithShape="1">
          <a:blip r:embed="rId2" cstate="print">
            <a:extLst>
              <a:ext uri="{28A0092B-C50C-407E-A947-70E740481C1C}">
                <a14:useLocalDpi xmlns:a14="http://schemas.microsoft.com/office/drawing/2010/main" xmlns="" val="0"/>
              </a:ext>
            </a:extLst>
          </a:blip>
          <a:srcRect t="23676" r="15022" b="13146"/>
          <a:stretch/>
        </p:blipFill>
        <p:spPr>
          <a:xfrm>
            <a:off x="4572000" y="476672"/>
            <a:ext cx="836353" cy="1087259"/>
          </a:xfrm>
          <a:prstGeom prst="rect">
            <a:avLst/>
          </a:prstGeom>
        </p:spPr>
      </p:pic>
      <p:pic>
        <p:nvPicPr>
          <p:cNvPr id="8" name="Immagine 7"/>
          <p:cNvPicPr>
            <a:picLocks noChangeAspect="1"/>
          </p:cNvPicPr>
          <p:nvPr/>
        </p:nvPicPr>
        <p:blipFill rotWithShape="1">
          <a:blip r:embed="rId3" cstate="print">
            <a:extLst>
              <a:ext uri="{28A0092B-C50C-407E-A947-70E740481C1C}">
                <a14:useLocalDpi xmlns:a14="http://schemas.microsoft.com/office/drawing/2010/main" xmlns="" val="0"/>
              </a:ext>
            </a:extLst>
          </a:blip>
          <a:srcRect l="26634" t="-1" r="33806" b="-923"/>
          <a:stretch/>
        </p:blipFill>
        <p:spPr>
          <a:xfrm>
            <a:off x="6318254" y="476672"/>
            <a:ext cx="846034" cy="1087259"/>
          </a:xfrm>
          <a:prstGeom prst="rect">
            <a:avLst/>
          </a:prstGeom>
        </p:spPr>
      </p:pic>
      <p:pic>
        <p:nvPicPr>
          <p:cNvPr id="9" name="Immagine 8"/>
          <p:cNvPicPr>
            <a:picLocks noChangeAspect="1"/>
          </p:cNvPicPr>
          <p:nvPr/>
        </p:nvPicPr>
        <p:blipFill rotWithShape="1">
          <a:blip r:embed="rId4" cstate="print">
            <a:extLst>
              <a:ext uri="{28A0092B-C50C-407E-A947-70E740481C1C}">
                <a14:useLocalDpi xmlns:a14="http://schemas.microsoft.com/office/drawing/2010/main" xmlns="" val="0"/>
              </a:ext>
            </a:extLst>
          </a:blip>
          <a:srcRect l="6303" r="8961" b="17383"/>
          <a:stretch/>
        </p:blipFill>
        <p:spPr>
          <a:xfrm>
            <a:off x="7192031" y="469533"/>
            <a:ext cx="836353" cy="1087259"/>
          </a:xfrm>
          <a:prstGeom prst="rect">
            <a:avLst/>
          </a:prstGeom>
        </p:spPr>
      </p:pic>
      <p:pic>
        <p:nvPicPr>
          <p:cNvPr id="10" name="Immagine 9"/>
          <p:cNvPicPr>
            <a:picLocks noChangeAspect="1"/>
          </p:cNvPicPr>
          <p:nvPr/>
        </p:nvPicPr>
        <p:blipFill rotWithShape="1">
          <a:blip r:embed="rId5" cstate="print">
            <a:extLst>
              <a:ext uri="{28A0092B-C50C-407E-A947-70E740481C1C}">
                <a14:useLocalDpi xmlns:a14="http://schemas.microsoft.com/office/drawing/2010/main" xmlns="" val="0"/>
              </a:ext>
            </a:extLst>
          </a:blip>
          <a:srcRect l="9804" r="6547"/>
          <a:stretch/>
        </p:blipFill>
        <p:spPr>
          <a:xfrm>
            <a:off x="8055379" y="459628"/>
            <a:ext cx="828942" cy="1097164"/>
          </a:xfrm>
          <a:prstGeom prst="rect">
            <a:avLst/>
          </a:prstGeom>
        </p:spPr>
      </p:pic>
      <p:pic>
        <p:nvPicPr>
          <p:cNvPr id="11" name="Immagine 10"/>
          <p:cNvPicPr>
            <a:picLocks noChangeAspect="1"/>
          </p:cNvPicPr>
          <p:nvPr/>
        </p:nvPicPr>
        <p:blipFill rotWithShape="1">
          <a:blip r:embed="rId6" cstate="print">
            <a:extLst>
              <a:ext uri="{28A0092B-C50C-407E-A947-70E740481C1C}">
                <a14:useLocalDpi xmlns:a14="http://schemas.microsoft.com/office/drawing/2010/main" xmlns="" val="0"/>
              </a:ext>
            </a:extLst>
          </a:blip>
          <a:srcRect b="13333"/>
          <a:stretch/>
        </p:blipFill>
        <p:spPr>
          <a:xfrm>
            <a:off x="4571999" y="3789040"/>
            <a:ext cx="836353" cy="1087259"/>
          </a:xfrm>
          <a:prstGeom prst="rect">
            <a:avLst/>
          </a:prstGeom>
        </p:spPr>
      </p:pic>
      <p:pic>
        <p:nvPicPr>
          <p:cNvPr id="12" name="Immagine 11"/>
          <p:cNvPicPr>
            <a:picLocks noChangeAspect="1"/>
          </p:cNvPicPr>
          <p:nvPr/>
        </p:nvPicPr>
        <p:blipFill rotWithShape="1">
          <a:blip r:embed="rId7" cstate="print">
            <a:extLst>
              <a:ext uri="{28A0092B-C50C-407E-A947-70E740481C1C}">
                <a14:useLocalDpi xmlns:a14="http://schemas.microsoft.com/office/drawing/2010/main" xmlns="" val="0"/>
              </a:ext>
            </a:extLst>
          </a:blip>
          <a:srcRect l="16539" t="5232" r="21428" b="5607"/>
          <a:stretch/>
        </p:blipFill>
        <p:spPr>
          <a:xfrm>
            <a:off x="6322975" y="3789040"/>
            <a:ext cx="841313" cy="1074197"/>
          </a:xfrm>
          <a:prstGeom prst="rect">
            <a:avLst/>
          </a:prstGeom>
        </p:spPr>
      </p:pic>
      <p:pic>
        <p:nvPicPr>
          <p:cNvPr id="13" name="Immagine 12"/>
          <p:cNvPicPr>
            <a:picLocks noChangeAspect="1"/>
          </p:cNvPicPr>
          <p:nvPr/>
        </p:nvPicPr>
        <p:blipFill rotWithShape="1">
          <a:blip r:embed="rId8" cstate="print">
            <a:extLst>
              <a:ext uri="{28A0092B-C50C-407E-A947-70E740481C1C}">
                <a14:useLocalDpi xmlns:a14="http://schemas.microsoft.com/office/drawing/2010/main" xmlns="" val="0"/>
              </a:ext>
            </a:extLst>
          </a:blip>
          <a:srcRect t="2657"/>
          <a:stretch/>
        </p:blipFill>
        <p:spPr>
          <a:xfrm>
            <a:off x="7208291" y="3788433"/>
            <a:ext cx="847088" cy="1080727"/>
          </a:xfrm>
          <a:prstGeom prst="rect">
            <a:avLst/>
          </a:prstGeom>
        </p:spPr>
      </p:pic>
      <p:pic>
        <p:nvPicPr>
          <p:cNvPr id="15" name="Immagine 14"/>
          <p:cNvPicPr>
            <a:picLocks noChangeAspect="1"/>
          </p:cNvPicPr>
          <p:nvPr/>
        </p:nvPicPr>
        <p:blipFill rotWithShape="1">
          <a:blip r:embed="rId9" cstate="print">
            <a:extLst>
              <a:ext uri="{28A0092B-C50C-407E-A947-70E740481C1C}">
                <a14:useLocalDpi xmlns:a14="http://schemas.microsoft.com/office/drawing/2010/main" xmlns="" val="0"/>
              </a:ext>
            </a:extLst>
          </a:blip>
          <a:srcRect l="36225" t="10093" r="21274" b="34953"/>
          <a:stretch/>
        </p:blipFill>
        <p:spPr>
          <a:xfrm>
            <a:off x="6322975" y="2207630"/>
            <a:ext cx="859308" cy="1077354"/>
          </a:xfrm>
          <a:prstGeom prst="rect">
            <a:avLst/>
          </a:prstGeom>
        </p:spPr>
      </p:pic>
      <p:pic>
        <p:nvPicPr>
          <p:cNvPr id="16" name="Immagine 15"/>
          <p:cNvPicPr>
            <a:picLocks noChangeAspect="1"/>
          </p:cNvPicPr>
          <p:nvPr/>
        </p:nvPicPr>
        <p:blipFill rotWithShape="1">
          <a:blip r:embed="rId10" cstate="print">
            <a:extLst>
              <a:ext uri="{28A0092B-C50C-407E-A947-70E740481C1C}">
                <a14:useLocalDpi xmlns:a14="http://schemas.microsoft.com/office/drawing/2010/main" xmlns="" val="0"/>
              </a:ext>
            </a:extLst>
          </a:blip>
          <a:srcRect l="17456" t="27960" r="26627"/>
          <a:stretch/>
        </p:blipFill>
        <p:spPr>
          <a:xfrm>
            <a:off x="7192150" y="2204864"/>
            <a:ext cx="836234" cy="1077354"/>
          </a:xfrm>
          <a:prstGeom prst="rect">
            <a:avLst/>
          </a:prstGeom>
        </p:spPr>
      </p:pic>
      <p:pic>
        <p:nvPicPr>
          <p:cNvPr id="17" name="Immagine 16"/>
          <p:cNvPicPr>
            <a:picLocks noChangeAspect="1"/>
          </p:cNvPicPr>
          <p:nvPr/>
        </p:nvPicPr>
        <p:blipFill rotWithShape="1">
          <a:blip r:embed="rId11" cstate="print">
            <a:extLst>
              <a:ext uri="{28A0092B-C50C-407E-A947-70E740481C1C}">
                <a14:useLocalDpi xmlns:a14="http://schemas.microsoft.com/office/drawing/2010/main" xmlns="" val="0"/>
              </a:ext>
            </a:extLst>
          </a:blip>
          <a:srcRect l="25333" t="2540" r="21273" b="28146"/>
          <a:stretch/>
        </p:blipFill>
        <p:spPr>
          <a:xfrm>
            <a:off x="4579103" y="2204864"/>
            <a:ext cx="847879" cy="1067449"/>
          </a:xfrm>
          <a:prstGeom prst="rect">
            <a:avLst/>
          </a:prstGeom>
        </p:spPr>
      </p:pic>
      <p:pic>
        <p:nvPicPr>
          <p:cNvPr id="18" name="Immagine 17"/>
          <p:cNvPicPr>
            <a:picLocks noChangeAspect="1"/>
          </p:cNvPicPr>
          <p:nvPr/>
        </p:nvPicPr>
        <p:blipFill rotWithShape="1">
          <a:blip r:embed="rId12" cstate="print">
            <a:extLst>
              <a:ext uri="{28A0092B-C50C-407E-A947-70E740481C1C}">
                <a14:useLocalDpi xmlns:a14="http://schemas.microsoft.com/office/drawing/2010/main" xmlns="" val="0"/>
              </a:ext>
            </a:extLst>
          </a:blip>
          <a:srcRect l="14692" r="20159" b="14825"/>
          <a:stretch/>
        </p:blipFill>
        <p:spPr>
          <a:xfrm>
            <a:off x="8051673" y="2204864"/>
            <a:ext cx="836353" cy="1075218"/>
          </a:xfrm>
          <a:prstGeom prst="rect">
            <a:avLst/>
          </a:prstGeom>
        </p:spPr>
      </p:pic>
      <p:pic>
        <p:nvPicPr>
          <p:cNvPr id="19" name="Immagine 18"/>
          <p:cNvPicPr>
            <a:picLocks noChangeAspect="1"/>
          </p:cNvPicPr>
          <p:nvPr/>
        </p:nvPicPr>
        <p:blipFill rotWithShape="1">
          <a:blip r:embed="rId13" cstate="print">
            <a:extLst>
              <a:ext uri="{28A0092B-C50C-407E-A947-70E740481C1C}">
                <a14:useLocalDpi xmlns:a14="http://schemas.microsoft.com/office/drawing/2010/main" xmlns="" val="0"/>
              </a:ext>
            </a:extLst>
          </a:blip>
          <a:srcRect b="8235"/>
          <a:stretch/>
        </p:blipFill>
        <p:spPr>
          <a:xfrm>
            <a:off x="5453284" y="3789040"/>
            <a:ext cx="836352" cy="1087259"/>
          </a:xfrm>
          <a:prstGeom prst="rect">
            <a:avLst/>
          </a:prstGeom>
        </p:spPr>
      </p:pic>
      <p:sp>
        <p:nvSpPr>
          <p:cNvPr id="20" name="CasellaDiTesto 19"/>
          <p:cNvSpPr txBox="1"/>
          <p:nvPr/>
        </p:nvSpPr>
        <p:spPr>
          <a:xfrm>
            <a:off x="4571998" y="1628800"/>
            <a:ext cx="836353" cy="230832"/>
          </a:xfrm>
          <a:prstGeom prst="rect">
            <a:avLst/>
          </a:prstGeom>
          <a:noFill/>
          <a:ln>
            <a:solidFill>
              <a:schemeClr val="bg1"/>
            </a:solidFill>
          </a:ln>
        </p:spPr>
        <p:txBody>
          <a:bodyPr wrap="square" rtlCol="0">
            <a:spAutoFit/>
          </a:bodyPr>
          <a:lstStyle/>
          <a:p>
            <a:pPr algn="ctr"/>
            <a:r>
              <a:rPr lang="it-IT" sz="900" dirty="0" err="1">
                <a:solidFill>
                  <a:prstClr val="white"/>
                </a:solidFill>
                <a:effectLst>
                  <a:outerShdw blurRad="38100" dist="38100" dir="2700000" algn="tl">
                    <a:srgbClr val="000000">
                      <a:alpha val="43137"/>
                    </a:srgbClr>
                  </a:outerShdw>
                </a:effectLst>
              </a:rPr>
              <a:t>V.Porziella</a:t>
            </a:r>
            <a:endParaRPr lang="it-IT" sz="900" dirty="0">
              <a:solidFill>
                <a:prstClr val="white"/>
              </a:solidFill>
              <a:effectLst>
                <a:outerShdw blurRad="38100" dist="38100" dir="2700000" algn="tl">
                  <a:srgbClr val="000000">
                    <a:alpha val="43137"/>
                  </a:srgbClr>
                </a:outerShdw>
              </a:effectLst>
            </a:endParaRPr>
          </a:p>
        </p:txBody>
      </p:sp>
      <p:sp>
        <p:nvSpPr>
          <p:cNvPr id="21" name="CasellaDiTesto 20"/>
          <p:cNvSpPr txBox="1"/>
          <p:nvPr/>
        </p:nvSpPr>
        <p:spPr>
          <a:xfrm>
            <a:off x="5436096" y="1628800"/>
            <a:ext cx="836353" cy="230832"/>
          </a:xfrm>
          <a:prstGeom prst="rect">
            <a:avLst/>
          </a:prstGeom>
          <a:noFill/>
          <a:ln>
            <a:solidFill>
              <a:schemeClr val="bg1"/>
            </a:solidFill>
          </a:ln>
        </p:spPr>
        <p:txBody>
          <a:bodyPr wrap="square" rtlCol="0">
            <a:spAutoFit/>
          </a:bodyPr>
          <a:lstStyle/>
          <a:p>
            <a:pPr algn="ctr"/>
            <a:r>
              <a:rPr lang="it-IT" sz="900" dirty="0" smtClean="0">
                <a:solidFill>
                  <a:prstClr val="white"/>
                </a:solidFill>
                <a:effectLst>
                  <a:outerShdw blurRad="38100" dist="38100" dir="2700000" algn="tl">
                    <a:srgbClr val="000000">
                      <a:alpha val="43137"/>
                    </a:srgbClr>
                  </a:outerShdw>
                </a:effectLst>
              </a:rPr>
              <a:t>A F </a:t>
            </a:r>
            <a:r>
              <a:rPr lang="it-IT" sz="900" dirty="0">
                <a:solidFill>
                  <a:prstClr val="white"/>
                </a:solidFill>
                <a:effectLst>
                  <a:outerShdw blurRad="38100" dist="38100" dir="2700000" algn="tl">
                    <a:srgbClr val="000000">
                      <a:alpha val="43137"/>
                    </a:srgbClr>
                  </a:outerShdw>
                </a:effectLst>
              </a:rPr>
              <a:t>De </a:t>
            </a:r>
            <a:r>
              <a:rPr lang="it-IT" sz="900" dirty="0" err="1">
                <a:solidFill>
                  <a:prstClr val="white"/>
                </a:solidFill>
                <a:effectLst>
                  <a:outerShdw blurRad="38100" dist="38100" dir="2700000" algn="tl">
                    <a:srgbClr val="000000">
                      <a:alpha val="43137"/>
                    </a:srgbClr>
                  </a:outerShdw>
                </a:effectLst>
              </a:rPr>
              <a:t>Filippis</a:t>
            </a:r>
            <a:endParaRPr lang="it-IT" sz="900" dirty="0">
              <a:solidFill>
                <a:prstClr val="white"/>
              </a:solidFill>
              <a:effectLst>
                <a:outerShdw blurRad="38100" dist="38100" dir="2700000" algn="tl">
                  <a:srgbClr val="000000">
                    <a:alpha val="43137"/>
                  </a:srgbClr>
                </a:outerShdw>
              </a:effectLst>
            </a:endParaRPr>
          </a:p>
        </p:txBody>
      </p:sp>
      <p:sp>
        <p:nvSpPr>
          <p:cNvPr id="22" name="CasellaDiTesto 21"/>
          <p:cNvSpPr txBox="1"/>
          <p:nvPr/>
        </p:nvSpPr>
        <p:spPr>
          <a:xfrm>
            <a:off x="6327935" y="1628800"/>
            <a:ext cx="836353" cy="230832"/>
          </a:xfrm>
          <a:prstGeom prst="rect">
            <a:avLst/>
          </a:prstGeom>
          <a:noFill/>
          <a:ln>
            <a:solidFill>
              <a:schemeClr val="bg1"/>
            </a:solidFill>
          </a:ln>
        </p:spPr>
        <p:txBody>
          <a:bodyPr wrap="square" rtlCol="0">
            <a:spAutoFit/>
          </a:bodyPr>
          <a:lstStyle/>
          <a:p>
            <a:pPr algn="ctr"/>
            <a:r>
              <a:rPr lang="it-IT" sz="900" dirty="0">
                <a:solidFill>
                  <a:prstClr val="white"/>
                </a:solidFill>
                <a:effectLst>
                  <a:outerShdw blurRad="38100" dist="38100" dir="2700000" algn="tl">
                    <a:srgbClr val="000000">
                      <a:alpha val="43137"/>
                    </a:srgbClr>
                  </a:outerShdw>
                </a:effectLst>
              </a:rPr>
              <a:t>G. Dolci</a:t>
            </a:r>
          </a:p>
        </p:txBody>
      </p:sp>
      <p:sp>
        <p:nvSpPr>
          <p:cNvPr id="23" name="CasellaDiTesto 22"/>
          <p:cNvSpPr txBox="1"/>
          <p:nvPr/>
        </p:nvSpPr>
        <p:spPr>
          <a:xfrm>
            <a:off x="7192031" y="1613992"/>
            <a:ext cx="836353" cy="230832"/>
          </a:xfrm>
          <a:prstGeom prst="rect">
            <a:avLst/>
          </a:prstGeom>
          <a:noFill/>
          <a:ln>
            <a:solidFill>
              <a:schemeClr val="bg1"/>
            </a:solidFill>
          </a:ln>
        </p:spPr>
        <p:txBody>
          <a:bodyPr wrap="square" rtlCol="0">
            <a:spAutoFit/>
          </a:bodyPr>
          <a:lstStyle/>
          <a:p>
            <a:pPr algn="ctr"/>
            <a:r>
              <a:rPr lang="it-IT" sz="900" dirty="0">
                <a:solidFill>
                  <a:prstClr val="white"/>
                </a:solidFill>
                <a:effectLst>
                  <a:outerShdw blurRad="38100" dist="38100" dir="2700000" algn="tl">
                    <a:srgbClr val="000000">
                      <a:alpha val="43137"/>
                    </a:srgbClr>
                  </a:outerShdw>
                </a:effectLst>
              </a:rPr>
              <a:t>F. Monaco</a:t>
            </a:r>
          </a:p>
        </p:txBody>
      </p:sp>
      <p:sp>
        <p:nvSpPr>
          <p:cNvPr id="24" name="CasellaDiTesto 23"/>
          <p:cNvSpPr txBox="1"/>
          <p:nvPr/>
        </p:nvSpPr>
        <p:spPr>
          <a:xfrm>
            <a:off x="8056127" y="1613992"/>
            <a:ext cx="836353" cy="230832"/>
          </a:xfrm>
          <a:prstGeom prst="rect">
            <a:avLst/>
          </a:prstGeom>
          <a:noFill/>
          <a:ln>
            <a:solidFill>
              <a:schemeClr val="bg1"/>
            </a:solidFill>
          </a:ln>
        </p:spPr>
        <p:txBody>
          <a:bodyPr wrap="square" rtlCol="0">
            <a:spAutoFit/>
          </a:bodyPr>
          <a:lstStyle/>
          <a:p>
            <a:pPr algn="ctr"/>
            <a:r>
              <a:rPr lang="it-IT" sz="900" dirty="0">
                <a:solidFill>
                  <a:prstClr val="white"/>
                </a:solidFill>
                <a:effectLst>
                  <a:outerShdw blurRad="38100" dist="38100" dir="2700000" algn="tl">
                    <a:srgbClr val="000000">
                      <a:alpha val="43137"/>
                    </a:srgbClr>
                  </a:outerShdw>
                </a:effectLst>
              </a:rPr>
              <a:t>D. </a:t>
            </a:r>
            <a:r>
              <a:rPr lang="it-IT" sz="900" dirty="0" err="1">
                <a:solidFill>
                  <a:prstClr val="white"/>
                </a:solidFill>
                <a:effectLst>
                  <a:outerShdw blurRad="38100" dist="38100" dir="2700000" algn="tl">
                    <a:srgbClr val="000000">
                      <a:alpha val="43137"/>
                    </a:srgbClr>
                  </a:outerShdw>
                </a:effectLst>
              </a:rPr>
              <a:t>Loizzi</a:t>
            </a:r>
            <a:endParaRPr lang="it-IT" sz="900" dirty="0">
              <a:solidFill>
                <a:prstClr val="white"/>
              </a:solidFill>
              <a:effectLst>
                <a:outerShdw blurRad="38100" dist="38100" dir="2700000" algn="tl">
                  <a:srgbClr val="000000">
                    <a:alpha val="43137"/>
                  </a:srgbClr>
                </a:outerShdw>
              </a:effectLst>
            </a:endParaRPr>
          </a:p>
        </p:txBody>
      </p:sp>
      <p:sp>
        <p:nvSpPr>
          <p:cNvPr id="25" name="CasellaDiTesto 24"/>
          <p:cNvSpPr txBox="1"/>
          <p:nvPr/>
        </p:nvSpPr>
        <p:spPr>
          <a:xfrm>
            <a:off x="4572000" y="3342184"/>
            <a:ext cx="836353" cy="230832"/>
          </a:xfrm>
          <a:prstGeom prst="rect">
            <a:avLst/>
          </a:prstGeom>
          <a:noFill/>
          <a:ln>
            <a:solidFill>
              <a:schemeClr val="bg1"/>
            </a:solidFill>
          </a:ln>
        </p:spPr>
        <p:txBody>
          <a:bodyPr wrap="square" rtlCol="0">
            <a:spAutoFit/>
          </a:bodyPr>
          <a:lstStyle/>
          <a:p>
            <a:pPr algn="ctr"/>
            <a:r>
              <a:rPr lang="it-IT" sz="900" dirty="0">
                <a:solidFill>
                  <a:prstClr val="white"/>
                </a:solidFill>
                <a:effectLst>
                  <a:outerShdw blurRad="38100" dist="38100" dir="2700000" algn="tl">
                    <a:srgbClr val="000000">
                      <a:alpha val="43137"/>
                    </a:srgbClr>
                  </a:outerShdw>
                </a:effectLst>
              </a:rPr>
              <a:t>G. </a:t>
            </a:r>
            <a:r>
              <a:rPr lang="it-IT" sz="900" dirty="0" err="1">
                <a:solidFill>
                  <a:prstClr val="white"/>
                </a:solidFill>
                <a:effectLst>
                  <a:outerShdw blurRad="38100" dist="38100" dir="2700000" algn="tl">
                    <a:srgbClr val="000000">
                      <a:alpha val="43137"/>
                    </a:srgbClr>
                  </a:outerShdw>
                </a:effectLst>
              </a:rPr>
              <a:t>Guggino</a:t>
            </a:r>
            <a:endParaRPr lang="it-IT" sz="900" dirty="0">
              <a:solidFill>
                <a:prstClr val="white"/>
              </a:solidFill>
              <a:effectLst>
                <a:outerShdw blurRad="38100" dist="38100" dir="2700000" algn="tl">
                  <a:srgbClr val="000000">
                    <a:alpha val="43137"/>
                  </a:srgbClr>
                </a:outerShdw>
              </a:effectLst>
            </a:endParaRPr>
          </a:p>
        </p:txBody>
      </p:sp>
      <p:sp>
        <p:nvSpPr>
          <p:cNvPr id="26" name="CasellaDiTesto 25"/>
          <p:cNvSpPr txBox="1"/>
          <p:nvPr/>
        </p:nvSpPr>
        <p:spPr>
          <a:xfrm>
            <a:off x="5436096" y="3342184"/>
            <a:ext cx="836353" cy="230832"/>
          </a:xfrm>
          <a:prstGeom prst="rect">
            <a:avLst/>
          </a:prstGeom>
          <a:noFill/>
          <a:ln>
            <a:solidFill>
              <a:schemeClr val="bg1"/>
            </a:solidFill>
          </a:ln>
        </p:spPr>
        <p:txBody>
          <a:bodyPr wrap="square" rtlCol="0">
            <a:spAutoFit/>
          </a:bodyPr>
          <a:lstStyle/>
          <a:p>
            <a:pPr algn="ctr"/>
            <a:r>
              <a:rPr lang="it-IT" sz="900" dirty="0">
                <a:solidFill>
                  <a:prstClr val="white"/>
                </a:solidFill>
                <a:effectLst>
                  <a:outerShdw blurRad="38100" dist="38100" dir="2700000" algn="tl">
                    <a:srgbClr val="000000">
                      <a:alpha val="43137"/>
                    </a:srgbClr>
                  </a:outerShdw>
                </a:effectLst>
              </a:rPr>
              <a:t>A. Morelli</a:t>
            </a:r>
          </a:p>
        </p:txBody>
      </p:sp>
      <p:sp>
        <p:nvSpPr>
          <p:cNvPr id="27" name="CasellaDiTesto 26"/>
          <p:cNvSpPr txBox="1"/>
          <p:nvPr/>
        </p:nvSpPr>
        <p:spPr>
          <a:xfrm>
            <a:off x="7192031" y="4926360"/>
            <a:ext cx="836353" cy="230832"/>
          </a:xfrm>
          <a:prstGeom prst="rect">
            <a:avLst/>
          </a:prstGeom>
          <a:noFill/>
          <a:ln>
            <a:solidFill>
              <a:schemeClr val="bg1"/>
            </a:solidFill>
          </a:ln>
        </p:spPr>
        <p:txBody>
          <a:bodyPr wrap="square" rtlCol="0">
            <a:spAutoFit/>
          </a:bodyPr>
          <a:lstStyle/>
          <a:p>
            <a:pPr algn="ctr"/>
            <a:r>
              <a:rPr lang="it-IT" sz="900" dirty="0">
                <a:solidFill>
                  <a:prstClr val="white"/>
                </a:solidFill>
                <a:effectLst>
                  <a:outerShdw blurRad="38100" dist="38100" dir="2700000" algn="tl">
                    <a:srgbClr val="000000">
                      <a:alpha val="43137"/>
                    </a:srgbClr>
                  </a:outerShdw>
                </a:effectLst>
              </a:rPr>
              <a:t>R. Quercia</a:t>
            </a:r>
          </a:p>
        </p:txBody>
      </p:sp>
      <p:sp>
        <p:nvSpPr>
          <p:cNvPr id="29" name="CasellaDiTesto 28"/>
          <p:cNvSpPr txBox="1"/>
          <p:nvPr/>
        </p:nvSpPr>
        <p:spPr>
          <a:xfrm>
            <a:off x="6327935" y="3342184"/>
            <a:ext cx="836353" cy="230832"/>
          </a:xfrm>
          <a:prstGeom prst="rect">
            <a:avLst/>
          </a:prstGeom>
          <a:noFill/>
          <a:ln>
            <a:solidFill>
              <a:schemeClr val="bg1"/>
            </a:solidFill>
          </a:ln>
        </p:spPr>
        <p:txBody>
          <a:bodyPr wrap="square" rtlCol="0">
            <a:spAutoFit/>
          </a:bodyPr>
          <a:lstStyle/>
          <a:p>
            <a:pPr algn="ctr"/>
            <a:r>
              <a:rPr lang="it-IT" sz="900" dirty="0">
                <a:solidFill>
                  <a:prstClr val="white"/>
                </a:solidFill>
                <a:effectLst>
                  <a:outerShdw blurRad="38100" dist="38100" dir="2700000" algn="tl">
                    <a:srgbClr val="000000">
                      <a:alpha val="43137"/>
                    </a:srgbClr>
                  </a:outerShdw>
                </a:effectLst>
              </a:rPr>
              <a:t>D. Divisi </a:t>
            </a:r>
          </a:p>
        </p:txBody>
      </p:sp>
      <p:sp>
        <p:nvSpPr>
          <p:cNvPr id="30" name="CasellaDiTesto 29"/>
          <p:cNvSpPr txBox="1"/>
          <p:nvPr/>
        </p:nvSpPr>
        <p:spPr>
          <a:xfrm>
            <a:off x="4572000" y="4941168"/>
            <a:ext cx="836353" cy="230832"/>
          </a:xfrm>
          <a:prstGeom prst="rect">
            <a:avLst/>
          </a:prstGeom>
          <a:noFill/>
          <a:ln>
            <a:solidFill>
              <a:schemeClr val="bg1"/>
            </a:solidFill>
          </a:ln>
        </p:spPr>
        <p:txBody>
          <a:bodyPr wrap="square" rtlCol="0">
            <a:spAutoFit/>
          </a:bodyPr>
          <a:lstStyle/>
          <a:p>
            <a:pPr algn="ctr"/>
            <a:r>
              <a:rPr lang="it-IT" sz="900" dirty="0">
                <a:solidFill>
                  <a:prstClr val="white"/>
                </a:solidFill>
                <a:effectLst>
                  <a:outerShdw blurRad="38100" dist="38100" dir="2700000" algn="tl">
                    <a:srgbClr val="000000">
                      <a:alpha val="43137"/>
                    </a:srgbClr>
                  </a:outerShdw>
                </a:effectLst>
              </a:rPr>
              <a:t>F. </a:t>
            </a:r>
            <a:r>
              <a:rPr lang="it-IT" sz="900" dirty="0" err="1">
                <a:solidFill>
                  <a:prstClr val="white"/>
                </a:solidFill>
                <a:effectLst>
                  <a:outerShdw blurRad="38100" dist="38100" dir="2700000" algn="tl">
                    <a:srgbClr val="000000">
                      <a:alpha val="43137"/>
                    </a:srgbClr>
                  </a:outerShdw>
                </a:effectLst>
              </a:rPr>
              <a:t>Lococo</a:t>
            </a:r>
            <a:endParaRPr lang="it-IT" sz="900" dirty="0">
              <a:solidFill>
                <a:prstClr val="white"/>
              </a:solidFill>
              <a:effectLst>
                <a:outerShdw blurRad="38100" dist="38100" dir="2700000" algn="tl">
                  <a:srgbClr val="000000">
                    <a:alpha val="43137"/>
                  </a:srgbClr>
                </a:outerShdw>
              </a:effectLst>
            </a:endParaRPr>
          </a:p>
        </p:txBody>
      </p:sp>
      <p:sp>
        <p:nvSpPr>
          <p:cNvPr id="31" name="CasellaDiTesto 30"/>
          <p:cNvSpPr txBox="1"/>
          <p:nvPr/>
        </p:nvSpPr>
        <p:spPr>
          <a:xfrm>
            <a:off x="5436096" y="4941168"/>
            <a:ext cx="836353" cy="230832"/>
          </a:xfrm>
          <a:prstGeom prst="rect">
            <a:avLst/>
          </a:prstGeom>
          <a:noFill/>
          <a:ln>
            <a:solidFill>
              <a:schemeClr val="bg1"/>
            </a:solidFill>
          </a:ln>
        </p:spPr>
        <p:txBody>
          <a:bodyPr wrap="square" rtlCol="0">
            <a:spAutoFit/>
          </a:bodyPr>
          <a:lstStyle/>
          <a:p>
            <a:pPr algn="ctr"/>
            <a:r>
              <a:rPr lang="it-IT" sz="900" dirty="0">
                <a:solidFill>
                  <a:prstClr val="white"/>
                </a:solidFill>
                <a:effectLst>
                  <a:outerShdw blurRad="38100" dist="38100" dir="2700000" algn="tl">
                    <a:srgbClr val="000000">
                      <a:alpha val="43137"/>
                    </a:srgbClr>
                  </a:outerShdw>
                </a:effectLst>
              </a:rPr>
              <a:t>G. Cusumano</a:t>
            </a:r>
          </a:p>
        </p:txBody>
      </p:sp>
      <p:sp>
        <p:nvSpPr>
          <p:cNvPr id="32" name="CasellaDiTesto 31"/>
          <p:cNvSpPr txBox="1"/>
          <p:nvPr/>
        </p:nvSpPr>
        <p:spPr>
          <a:xfrm>
            <a:off x="6327935" y="4941168"/>
            <a:ext cx="836353" cy="230832"/>
          </a:xfrm>
          <a:prstGeom prst="rect">
            <a:avLst/>
          </a:prstGeom>
          <a:noFill/>
          <a:ln>
            <a:solidFill>
              <a:schemeClr val="bg1"/>
            </a:solidFill>
          </a:ln>
        </p:spPr>
        <p:txBody>
          <a:bodyPr wrap="square" rtlCol="0">
            <a:spAutoFit/>
          </a:bodyPr>
          <a:lstStyle/>
          <a:p>
            <a:pPr algn="ctr"/>
            <a:r>
              <a:rPr lang="it-IT" sz="900" dirty="0">
                <a:solidFill>
                  <a:prstClr val="white"/>
                </a:solidFill>
                <a:effectLst>
                  <a:outerShdw blurRad="38100" dist="38100" dir="2700000" algn="tl">
                    <a:srgbClr val="000000">
                      <a:alpha val="43137"/>
                    </a:srgbClr>
                  </a:outerShdw>
                </a:effectLst>
              </a:rPr>
              <a:t>G. Marulli</a:t>
            </a:r>
          </a:p>
        </p:txBody>
      </p:sp>
      <p:sp>
        <p:nvSpPr>
          <p:cNvPr id="33" name="CasellaDiTesto 32"/>
          <p:cNvSpPr txBox="1"/>
          <p:nvPr/>
        </p:nvSpPr>
        <p:spPr>
          <a:xfrm>
            <a:off x="7192031" y="3342184"/>
            <a:ext cx="836353" cy="230832"/>
          </a:xfrm>
          <a:prstGeom prst="rect">
            <a:avLst/>
          </a:prstGeom>
          <a:noFill/>
          <a:ln>
            <a:solidFill>
              <a:schemeClr val="bg1"/>
            </a:solidFill>
          </a:ln>
        </p:spPr>
        <p:txBody>
          <a:bodyPr wrap="square" rtlCol="0">
            <a:spAutoFit/>
          </a:bodyPr>
          <a:lstStyle/>
          <a:p>
            <a:pPr algn="ctr"/>
            <a:r>
              <a:rPr lang="it-IT" sz="900" dirty="0">
                <a:solidFill>
                  <a:prstClr val="white"/>
                </a:solidFill>
                <a:effectLst>
                  <a:outerShdw blurRad="38100" dist="38100" dir="2700000" algn="tl">
                    <a:srgbClr val="000000">
                      <a:alpha val="43137"/>
                    </a:srgbClr>
                  </a:outerShdw>
                </a:effectLst>
              </a:rPr>
              <a:t>D. Amore</a:t>
            </a:r>
          </a:p>
        </p:txBody>
      </p:sp>
      <p:sp>
        <p:nvSpPr>
          <p:cNvPr id="34" name="CasellaDiTesto 33"/>
          <p:cNvSpPr txBox="1"/>
          <p:nvPr/>
        </p:nvSpPr>
        <p:spPr>
          <a:xfrm>
            <a:off x="8056127" y="3342184"/>
            <a:ext cx="836353" cy="230832"/>
          </a:xfrm>
          <a:prstGeom prst="rect">
            <a:avLst/>
          </a:prstGeom>
          <a:noFill/>
          <a:ln>
            <a:solidFill>
              <a:schemeClr val="bg1"/>
            </a:solidFill>
          </a:ln>
        </p:spPr>
        <p:txBody>
          <a:bodyPr wrap="square" rtlCol="0">
            <a:spAutoFit/>
          </a:bodyPr>
          <a:lstStyle/>
          <a:p>
            <a:pPr algn="ctr"/>
            <a:r>
              <a:rPr lang="it-IT" sz="900" dirty="0">
                <a:solidFill>
                  <a:prstClr val="white"/>
                </a:solidFill>
                <a:effectLst>
                  <a:outerShdw blurRad="38100" dist="38100" dir="2700000" algn="tl">
                    <a:srgbClr val="000000">
                      <a:alpha val="43137"/>
                    </a:srgbClr>
                  </a:outerShdw>
                </a:effectLst>
              </a:rPr>
              <a:t>L. Luzzi</a:t>
            </a:r>
          </a:p>
        </p:txBody>
      </p:sp>
      <p:sp>
        <p:nvSpPr>
          <p:cNvPr id="36" name="Segnaposto contenuto 2"/>
          <p:cNvSpPr txBox="1">
            <a:spLocks/>
          </p:cNvSpPr>
          <p:nvPr/>
        </p:nvSpPr>
        <p:spPr>
          <a:xfrm>
            <a:off x="729114" y="2060848"/>
            <a:ext cx="3466728" cy="1502142"/>
          </a:xfrm>
          <a:prstGeom prst="rect">
            <a:avLst/>
          </a:prstGeom>
          <a:solidFill>
            <a:schemeClr val="bg1"/>
          </a:solidFill>
          <a:ln>
            <a:solidFill>
              <a:schemeClr val="bg1"/>
            </a:solidFill>
          </a:ln>
          <a:scene3d>
            <a:camera prst="orthographicFront"/>
            <a:lightRig rig="threePt" dir="t"/>
          </a:scene3d>
          <a:sp3d>
            <a:bevelT/>
          </a:sp3d>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b="1" u="sng" dirty="0" smtClean="0">
                <a:solidFill>
                  <a:srgbClr val="FF0000"/>
                </a:solidFill>
              </a:rPr>
              <a:t>GRUPPO TRATTAMENTO</a:t>
            </a:r>
            <a:endParaRPr lang="it-IT" sz="1900" b="1" u="sng" dirty="0" smtClean="0">
              <a:solidFill>
                <a:srgbClr val="FF0000"/>
              </a:solidFill>
            </a:endParaRPr>
          </a:p>
          <a:p>
            <a:pPr>
              <a:buFontTx/>
              <a:buChar char="-"/>
            </a:pPr>
            <a:r>
              <a:rPr lang="it-IT" sz="2300" dirty="0" smtClean="0">
                <a:solidFill>
                  <a:prstClr val="black"/>
                </a:solidFill>
              </a:rPr>
              <a:t>Gianluca GUGGINO (Responsabile)</a:t>
            </a:r>
          </a:p>
          <a:p>
            <a:pPr>
              <a:buFontTx/>
              <a:buChar char="-"/>
            </a:pPr>
            <a:r>
              <a:rPr lang="it-IT" sz="2300" dirty="0" smtClean="0">
                <a:solidFill>
                  <a:prstClr val="black"/>
                </a:solidFill>
              </a:rPr>
              <a:t>Angelo MORELLI</a:t>
            </a:r>
          </a:p>
          <a:p>
            <a:pPr>
              <a:buFontTx/>
              <a:buChar char="-"/>
            </a:pPr>
            <a:r>
              <a:rPr lang="it-IT" sz="2300" dirty="0" smtClean="0">
                <a:solidFill>
                  <a:prstClr val="black"/>
                </a:solidFill>
              </a:rPr>
              <a:t>Duilio DIVISI </a:t>
            </a:r>
          </a:p>
          <a:p>
            <a:pPr>
              <a:buFontTx/>
              <a:buChar char="-"/>
            </a:pPr>
            <a:r>
              <a:rPr lang="it-IT" sz="2300" dirty="0" smtClean="0">
                <a:solidFill>
                  <a:prstClr val="black"/>
                </a:solidFill>
              </a:rPr>
              <a:t>Dario AMORE</a:t>
            </a:r>
          </a:p>
          <a:p>
            <a:pPr>
              <a:buFontTx/>
              <a:buChar char="-"/>
            </a:pPr>
            <a:r>
              <a:rPr lang="it-IT" sz="2300" dirty="0" smtClean="0">
                <a:solidFill>
                  <a:prstClr val="black"/>
                </a:solidFill>
              </a:rPr>
              <a:t>Luca LUZZI</a:t>
            </a:r>
            <a:endParaRPr lang="it-IT" dirty="0" smtClean="0">
              <a:solidFill>
                <a:prstClr val="black"/>
              </a:solidFill>
            </a:endParaRPr>
          </a:p>
          <a:p>
            <a:endParaRPr lang="it-IT" dirty="0">
              <a:solidFill>
                <a:prstClr val="black"/>
              </a:solidFill>
            </a:endParaRPr>
          </a:p>
        </p:txBody>
      </p:sp>
      <p:sp>
        <p:nvSpPr>
          <p:cNvPr id="37" name="Segnaposto contenuto 2"/>
          <p:cNvSpPr txBox="1">
            <a:spLocks/>
          </p:cNvSpPr>
          <p:nvPr/>
        </p:nvSpPr>
        <p:spPr>
          <a:xfrm>
            <a:off x="729114" y="3645024"/>
            <a:ext cx="3466728" cy="1512728"/>
          </a:xfrm>
          <a:prstGeom prst="rect">
            <a:avLst/>
          </a:prstGeom>
          <a:solidFill>
            <a:schemeClr val="bg1"/>
          </a:solidFill>
          <a:ln>
            <a:solidFill>
              <a:schemeClr val="bg1"/>
            </a:solidFill>
          </a:ln>
          <a:scene3d>
            <a:camera prst="orthographicFront"/>
            <a:lightRig rig="threePt" dir="t"/>
          </a:scene3d>
          <a:sp3d>
            <a:bevelT/>
          </a:sp3d>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b="1" u="sng" dirty="0" smtClean="0">
                <a:solidFill>
                  <a:srgbClr val="FF0000"/>
                </a:solidFill>
              </a:rPr>
              <a:t>GRUPPO «GGO» </a:t>
            </a:r>
          </a:p>
          <a:p>
            <a:pPr>
              <a:buFontTx/>
              <a:buChar char="-"/>
            </a:pPr>
            <a:r>
              <a:rPr lang="it-IT" sz="2300" dirty="0" smtClean="0">
                <a:solidFill>
                  <a:prstClr val="black"/>
                </a:solidFill>
              </a:rPr>
              <a:t>Filippo LOCOCO (Responsabile)</a:t>
            </a:r>
          </a:p>
          <a:p>
            <a:pPr>
              <a:buFontTx/>
              <a:buChar char="-"/>
            </a:pPr>
            <a:r>
              <a:rPr lang="it-IT" sz="2300" dirty="0" smtClean="0">
                <a:solidFill>
                  <a:prstClr val="black"/>
                </a:solidFill>
              </a:rPr>
              <a:t>Giacomo CUSUMANO</a:t>
            </a:r>
          </a:p>
          <a:p>
            <a:pPr>
              <a:buFontTx/>
              <a:buChar char="-"/>
            </a:pPr>
            <a:r>
              <a:rPr lang="it-IT" sz="2300" dirty="0" smtClean="0">
                <a:solidFill>
                  <a:prstClr val="black"/>
                </a:solidFill>
              </a:rPr>
              <a:t>Giuseppe MARULLI</a:t>
            </a:r>
          </a:p>
          <a:p>
            <a:pPr>
              <a:buFontTx/>
              <a:buChar char="-"/>
            </a:pPr>
            <a:r>
              <a:rPr lang="it-IT" sz="2300" dirty="0" err="1" smtClean="0">
                <a:solidFill>
                  <a:prstClr val="black"/>
                </a:solidFill>
              </a:rPr>
              <a:t>Rosatea</a:t>
            </a:r>
            <a:r>
              <a:rPr lang="it-IT" sz="2300" dirty="0" smtClean="0">
                <a:solidFill>
                  <a:prstClr val="black"/>
                </a:solidFill>
              </a:rPr>
              <a:t> QUERCIA</a:t>
            </a:r>
          </a:p>
          <a:p>
            <a:pPr>
              <a:buFontTx/>
              <a:buChar char="-"/>
            </a:pPr>
            <a:r>
              <a:rPr lang="it-IT" sz="2300" dirty="0" smtClean="0">
                <a:solidFill>
                  <a:prstClr val="black"/>
                </a:solidFill>
              </a:rPr>
              <a:t>Ottavio RENO</a:t>
            </a:r>
          </a:p>
          <a:p>
            <a:endParaRPr lang="it-IT" dirty="0">
              <a:solidFill>
                <a:prstClr val="black"/>
              </a:solidFill>
            </a:endParaRPr>
          </a:p>
        </p:txBody>
      </p:sp>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8100392" y="3789040"/>
            <a:ext cx="783929" cy="11057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8" name="CasellaDiTesto 37"/>
          <p:cNvSpPr txBox="1"/>
          <p:nvPr/>
        </p:nvSpPr>
        <p:spPr>
          <a:xfrm>
            <a:off x="8056127" y="4926360"/>
            <a:ext cx="836353" cy="230832"/>
          </a:xfrm>
          <a:prstGeom prst="rect">
            <a:avLst/>
          </a:prstGeom>
          <a:noFill/>
          <a:ln>
            <a:solidFill>
              <a:schemeClr val="bg1"/>
            </a:solidFill>
          </a:ln>
        </p:spPr>
        <p:txBody>
          <a:bodyPr wrap="square" rtlCol="0">
            <a:spAutoFit/>
          </a:bodyPr>
          <a:lstStyle/>
          <a:p>
            <a:pPr algn="ctr"/>
            <a:r>
              <a:rPr lang="it-IT" sz="900" dirty="0" err="1">
                <a:solidFill>
                  <a:prstClr val="white"/>
                </a:solidFill>
                <a:effectLst>
                  <a:outerShdw blurRad="38100" dist="38100" dir="2700000" algn="tl">
                    <a:srgbClr val="000000">
                      <a:alpha val="43137"/>
                    </a:srgbClr>
                  </a:outerShdw>
                </a:effectLst>
              </a:rPr>
              <a:t>O.Reno</a:t>
            </a:r>
            <a:endParaRPr lang="it-IT" sz="900" dirty="0">
              <a:solidFill>
                <a:prstClr val="white"/>
              </a:solidFill>
              <a:effectLst>
                <a:outerShdw blurRad="38100" dist="38100" dir="2700000" algn="tl">
                  <a:srgbClr val="000000">
                    <a:alpha val="43137"/>
                  </a:srgbClr>
                </a:outerShdw>
              </a:effectLst>
            </a:endParaRPr>
          </a:p>
        </p:txBody>
      </p:sp>
      <p:sp>
        <p:nvSpPr>
          <p:cNvPr id="39" name="CasellaDiTesto 38"/>
          <p:cNvSpPr txBox="1"/>
          <p:nvPr/>
        </p:nvSpPr>
        <p:spPr>
          <a:xfrm>
            <a:off x="755577" y="5301208"/>
            <a:ext cx="3456384" cy="141577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buFont typeface="Arial" pitchFamily="34" charset="0"/>
              <a:buChar char="•"/>
            </a:pPr>
            <a:r>
              <a:rPr lang="it-IT" b="1" dirty="0" smtClean="0">
                <a:solidFill>
                  <a:srgbClr val="FF0000"/>
                </a:solidFill>
              </a:rPr>
              <a:t>      </a:t>
            </a:r>
            <a:r>
              <a:rPr lang="it-IT" b="1" u="sng" dirty="0" smtClean="0">
                <a:solidFill>
                  <a:srgbClr val="FF0000"/>
                </a:solidFill>
              </a:rPr>
              <a:t>COLLABORANO: </a:t>
            </a:r>
          </a:p>
          <a:p>
            <a:r>
              <a:rPr lang="it-IT" sz="1200" dirty="0" smtClean="0"/>
              <a:t>-       Luigi BORTOLOTTI        		  </a:t>
            </a:r>
            <a:r>
              <a:rPr lang="it-IT" sz="1000" dirty="0" smtClean="0"/>
              <a:t>(CALCOLATORE </a:t>
            </a:r>
            <a:r>
              <a:rPr lang="it-IT" sz="1000" dirty="0" err="1" smtClean="0"/>
              <a:t>DI</a:t>
            </a:r>
            <a:r>
              <a:rPr lang="it-IT" sz="1000" dirty="0" smtClean="0"/>
              <a:t> RISCHIO  </a:t>
            </a:r>
            <a:r>
              <a:rPr lang="it-IT" sz="1000" dirty="0" err="1" smtClean="0"/>
              <a:t>DI</a:t>
            </a:r>
            <a:r>
              <a:rPr lang="it-IT" sz="1000" dirty="0" smtClean="0"/>
              <a:t> MALIGNITA’)</a:t>
            </a:r>
          </a:p>
          <a:p>
            <a:r>
              <a:rPr lang="it-IT" sz="1200" dirty="0" smtClean="0">
                <a:hlinkClick r:id="rId15"/>
              </a:rPr>
              <a:t>luigi.bortolotti@gavezzeni.it</a:t>
            </a:r>
            <a:r>
              <a:rPr lang="it-IT" sz="1200" dirty="0" smtClean="0"/>
              <a:t> (Bergamo)</a:t>
            </a:r>
            <a:r>
              <a:rPr lang="it-IT" sz="1200" b="1" dirty="0" smtClean="0"/>
              <a:t> </a:t>
            </a:r>
          </a:p>
          <a:p>
            <a:r>
              <a:rPr lang="it-IT" sz="1200" dirty="0" smtClean="0"/>
              <a:t>-       Giuseppe CARDILLO		 </a:t>
            </a:r>
            <a:r>
              <a:rPr lang="it-IT" sz="1000" dirty="0" smtClean="0"/>
              <a:t>(METODOLOGIA LINEE GUIDA)</a:t>
            </a:r>
          </a:p>
          <a:p>
            <a:r>
              <a:rPr lang="it-IT" sz="1200" dirty="0" smtClean="0">
                <a:hlinkClick r:id="rId16"/>
              </a:rPr>
              <a:t>giucardillo@gmail.com</a:t>
            </a:r>
            <a:r>
              <a:rPr lang="it-IT" sz="1200" dirty="0" smtClean="0"/>
              <a:t> (Roma)</a:t>
            </a:r>
            <a:endParaRPr lang="it-IT" sz="1200" dirty="0"/>
          </a:p>
        </p:txBody>
      </p:sp>
      <p:pic>
        <p:nvPicPr>
          <p:cNvPr id="40" name="Picture 4" descr="Risultati immagini per bortolotti luigi bergamo">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xmlns="" val="0"/>
              </a:ext>
            </a:extLst>
          </a:blip>
          <a:srcRect l="22108" r="10883" b="20421"/>
          <a:stretch/>
        </p:blipFill>
        <p:spPr bwMode="auto">
          <a:xfrm>
            <a:off x="4572000" y="5445224"/>
            <a:ext cx="792086" cy="940659"/>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6" descr="Giuseppe Cardillo"/>
          <p:cNvPicPr>
            <a:picLocks noChangeAspect="1" noChangeArrowheads="1"/>
          </p:cNvPicPr>
          <p:nvPr/>
        </p:nvPicPr>
        <p:blipFill rotWithShape="1">
          <a:blip r:embed="rId19" cstate="print">
            <a:extLst>
              <a:ext uri="{28A0092B-C50C-407E-A947-70E740481C1C}">
                <a14:useLocalDpi xmlns:a14="http://schemas.microsoft.com/office/drawing/2010/main" xmlns="" val="0"/>
              </a:ext>
            </a:extLst>
          </a:blip>
          <a:srcRect l="-2133" t="13236" r="7021" b="6721"/>
          <a:stretch/>
        </p:blipFill>
        <p:spPr bwMode="auto">
          <a:xfrm>
            <a:off x="5508104" y="5445224"/>
            <a:ext cx="828369" cy="940659"/>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CasellaDiTesto 41"/>
          <p:cNvSpPr txBox="1"/>
          <p:nvPr/>
        </p:nvSpPr>
        <p:spPr>
          <a:xfrm>
            <a:off x="4572000" y="6438528"/>
            <a:ext cx="792087" cy="230832"/>
          </a:xfrm>
          <a:prstGeom prst="rect">
            <a:avLst/>
          </a:prstGeom>
          <a:noFill/>
          <a:ln>
            <a:solidFill>
              <a:schemeClr val="bg1"/>
            </a:solidFill>
          </a:ln>
        </p:spPr>
        <p:txBody>
          <a:bodyPr wrap="square" rtlCol="0">
            <a:spAutoFit/>
          </a:bodyPr>
          <a:lstStyle/>
          <a:p>
            <a:pPr algn="ctr"/>
            <a:r>
              <a:rPr lang="it-IT" sz="900" dirty="0" smtClean="0">
                <a:solidFill>
                  <a:prstClr val="white"/>
                </a:solidFill>
                <a:effectLst>
                  <a:outerShdw blurRad="38100" dist="38100" dir="2700000" algn="tl">
                    <a:srgbClr val="000000">
                      <a:alpha val="43137"/>
                    </a:srgbClr>
                  </a:outerShdw>
                </a:effectLst>
              </a:rPr>
              <a:t>L. Bortolotti</a:t>
            </a:r>
            <a:endParaRPr lang="it-IT" sz="900" dirty="0">
              <a:solidFill>
                <a:prstClr val="white"/>
              </a:solidFill>
              <a:effectLst>
                <a:outerShdw blurRad="38100" dist="38100" dir="2700000" algn="tl">
                  <a:srgbClr val="000000">
                    <a:alpha val="43137"/>
                  </a:srgbClr>
                </a:outerShdw>
              </a:effectLst>
            </a:endParaRPr>
          </a:p>
        </p:txBody>
      </p:sp>
      <p:sp>
        <p:nvSpPr>
          <p:cNvPr id="43" name="CasellaDiTesto 42"/>
          <p:cNvSpPr txBox="1"/>
          <p:nvPr/>
        </p:nvSpPr>
        <p:spPr>
          <a:xfrm>
            <a:off x="5580112" y="6438528"/>
            <a:ext cx="792088" cy="230832"/>
          </a:xfrm>
          <a:prstGeom prst="rect">
            <a:avLst/>
          </a:prstGeom>
          <a:noFill/>
          <a:ln>
            <a:solidFill>
              <a:schemeClr val="bg1"/>
            </a:solidFill>
          </a:ln>
        </p:spPr>
        <p:txBody>
          <a:bodyPr wrap="square" rtlCol="0">
            <a:spAutoFit/>
          </a:bodyPr>
          <a:lstStyle/>
          <a:p>
            <a:pPr algn="ctr"/>
            <a:r>
              <a:rPr lang="it-IT" sz="900" dirty="0" smtClean="0">
                <a:solidFill>
                  <a:prstClr val="white"/>
                </a:solidFill>
                <a:effectLst>
                  <a:outerShdw blurRad="38100" dist="38100" dir="2700000" algn="tl">
                    <a:srgbClr val="000000">
                      <a:alpha val="43137"/>
                    </a:srgbClr>
                  </a:outerShdw>
                </a:effectLst>
              </a:rPr>
              <a:t>G. Cardillo</a:t>
            </a:r>
            <a:endParaRPr lang="it-IT" sz="900" dirty="0">
              <a:solidFill>
                <a:prstClr val="white"/>
              </a:solidFill>
              <a:effectLst>
                <a:outerShdw blurRad="38100" dist="38100" dir="2700000" algn="tl">
                  <a:srgbClr val="000000">
                    <a:alpha val="43137"/>
                  </a:srgbClr>
                </a:outerShdw>
              </a:effectLst>
            </a:endParaRPr>
          </a:p>
        </p:txBody>
      </p:sp>
      <p:pic>
        <p:nvPicPr>
          <p:cNvPr id="4" name="Picture 2" descr="C:\Users\reparto\AppData\Local\Microsoft\Windows\Temporary Internet Files\Content.IE5\EESIHJ9J\IMG_5074.JPG"/>
          <p:cNvPicPr>
            <a:picLocks noChangeAspect="1" noChangeArrowheads="1"/>
          </p:cNvPicPr>
          <p:nvPr/>
        </p:nvPicPr>
        <p:blipFill rotWithShape="1">
          <a:blip r:embed="rId20" cstate="print">
            <a:extLst>
              <a:ext uri="{28A0092B-C50C-407E-A947-70E740481C1C}">
                <a14:useLocalDpi xmlns:a14="http://schemas.microsoft.com/office/drawing/2010/main" xmlns="" val="0"/>
              </a:ext>
            </a:extLst>
          </a:blip>
          <a:srcRect l="11354" t="17197" b="18754"/>
          <a:stretch/>
        </p:blipFill>
        <p:spPr bwMode="auto">
          <a:xfrm>
            <a:off x="5453284" y="2204863"/>
            <a:ext cx="831023" cy="106744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https://attachment.outlook.office.net/owa/onesurgery@msn.com/service.svc/s/GetAttachmentThumbnail?id=AQMkADAwATIwMTAwAC0wMzU4LWI3YzctMDACLTAwCgBGAAADtRhVMmmoH0%2BmayzfE5xvAgcAHDeq96BqiUiMG77HhLj%2F2gAAAgEMAAAAHDeq96BqiUiMG77HhLj%2F2gAAABJiN%2FgAAAABEgAQAJLgS1YE34ZMqd3TMRaOcxc%3D&amp;thumbnailType=2&amp;X-OWA-CANARY=hxUqT-wkmEayfWyutNuByABrECCs3NMYm6Vlw0V6AD_DYzTeJmHLmd9hK0o2fyocdmCfjUem5Dk.&amp;token=a8b60747-2f13-4aea-b3d6-861737b2ff94&amp;owa=outlook.live.com&amp;isc=1"/>
          <p:cNvPicPr>
            <a:picLocks noChangeAspect="1" noChangeArrowheads="1"/>
          </p:cNvPicPr>
          <p:nvPr/>
        </p:nvPicPr>
        <p:blipFill rotWithShape="1">
          <a:blip r:embed="rId21" cstate="print">
            <a:extLst>
              <a:ext uri="{28A0092B-C50C-407E-A947-70E740481C1C}">
                <a14:useLocalDpi xmlns:a14="http://schemas.microsoft.com/office/drawing/2010/main" xmlns="" val="0"/>
              </a:ext>
            </a:extLst>
          </a:blip>
          <a:srcRect l="15052" t="15942" r="-1"/>
          <a:stretch/>
        </p:blipFill>
        <p:spPr bwMode="auto">
          <a:xfrm>
            <a:off x="5453284" y="495317"/>
            <a:ext cx="809940" cy="10686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8232766"/>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egnaposto contenuto 2"/>
          <p:cNvSpPr>
            <a:spLocks noGrp="1"/>
          </p:cNvSpPr>
          <p:nvPr>
            <p:ph idx="1"/>
          </p:nvPr>
        </p:nvSpPr>
        <p:spPr>
          <a:xfrm>
            <a:off x="395288" y="115888"/>
            <a:ext cx="8229600" cy="6623050"/>
          </a:xfrm>
          <a:ln>
            <a:solidFill>
              <a:schemeClr val="bg1"/>
            </a:solidFill>
          </a:ln>
        </p:spPr>
        <p:txBody>
          <a:bodyPr/>
          <a:lstStyle/>
          <a:p>
            <a:pPr marL="0" indent="0" algn="just" eaLnBrk="1" hangingPunct="1">
              <a:buFont typeface="Arial" charset="0"/>
              <a:buNone/>
            </a:pPr>
            <a:r>
              <a:rPr lang="it-IT" altLang="it-IT" sz="1800" smtClean="0">
                <a:solidFill>
                  <a:schemeClr val="bg1"/>
                </a:solidFill>
                <a:latin typeface="Vijaya" pitchFamily="34" charset="0"/>
                <a:cs typeface="Vijaya" pitchFamily="34" charset="0"/>
              </a:rPr>
              <a:t>Nel recente Evento d’Autunno della SICT svoltosi a Pescara il 10 e 11 Dicembre 2015, sono emerse tutte le criticità relative all’inquadramento diagnostico, al trattamento e agli aspetti medico-legali correlati al Nodulo Polmonare Solitario. Nonostante le numerose Linee Guida Internazionali, i risultati, emersi da una «survey» proposta ai numerosi Specialisti partecipanti al Congresso, hanno suggerito l’utilità di formulare delle «Raccomandazioni Nazionali» relative al Nodulo Polmonare Solitario al fine di uniformare il più possibile il difficile iter diagnostico-curativo in tutte le Chirurgia Toraciche Italiane. Per questo motivo, viste le numerose richieste, sotto la supervisione della SICT, coniugando l’entusiasmo dei più giovani alla saggezza di chi ha più esperienza, abbiamo deciso di proporre, a chiusura dell’Evento d’Autunno, la creazione di un gruppo di studio nazionale che abbiamo chiamato «PNR Group» (acronimo di Pulmonary Nodules Recommendations Group). Attualmente il PNR Group è composto da numerosi Specialisti di Chirurgia Toracica Italiana distribuiti su tutto il territorio Nazionale ed è  a sua volta suddiviso in tre sottogruppi di studio che sono rispettivamente «la diagnostica», «il trattamento» e le «ground glass opacity». L’analisi della Letteratura Internazionale più recente e i risultati delle «survey» proposte a tutti i membri della SICT saranno oggetto di studio nei prossimi mesi ed argomento di discussione anche con Consensus conference ai prossimi Eventi Scientifici. Di seguito viene esposto un organigramma provvisorio del «PNR Group» con tutti i membri che hanno finora aderito; nuove eventuali adesioni sono sicuramente ben gradite! E’ in corso la creazione di un sito internet da cui sarà possibile attingere a tutte le informazioni in tema di Nodulo Polmonare Solitario con i vari link alle linee guida già presenti in Letteratura e che terrà informati tutti i partecipanti sull’avanzamento dei lavori e sugli eventi organizzati. L’impegno preso ci onora molto ma sappiamo fin da ora sarà altrettanto oneroso e pertanto per portarlo avanti, avremo bisogno del sostegno di tutti i partecipanti.  Auguriamoci quindi: Buon Lavoro!!!!     </a:t>
            </a:r>
          </a:p>
        </p:txBody>
      </p:sp>
      <p:sp>
        <p:nvSpPr>
          <p:cNvPr id="2052" name="CasellaDiTesto 3"/>
          <p:cNvSpPr txBox="1">
            <a:spLocks noChangeArrowheads="1"/>
          </p:cNvSpPr>
          <p:nvPr/>
        </p:nvSpPr>
        <p:spPr bwMode="auto">
          <a:xfrm>
            <a:off x="5508104" y="5949280"/>
            <a:ext cx="2519362" cy="646113"/>
          </a:xfrm>
          <a:prstGeom prst="rect">
            <a:avLst/>
          </a:prstGeom>
          <a:noFill/>
          <a:ln w="9525">
            <a:noFill/>
            <a:miter lim="800000"/>
            <a:headEnd/>
            <a:tailEnd/>
          </a:ln>
        </p:spPr>
        <p:txBody>
          <a:bodyPr>
            <a:spAutoFit/>
          </a:bodyPr>
          <a:lstStyle/>
          <a:p>
            <a:pPr algn="ctr"/>
            <a:r>
              <a:rPr lang="it-IT" altLang="it-IT" dirty="0">
                <a:solidFill>
                  <a:schemeClr val="bg1"/>
                </a:solidFill>
                <a:latin typeface="Vijaya" pitchFamily="34" charset="0"/>
                <a:cs typeface="Vijaya" pitchFamily="34" charset="0"/>
              </a:rPr>
              <a:t>il Responsabile Scientifico                                                                   Achille Lococo</a:t>
            </a:r>
            <a:endParaRPr lang="it-IT" altLang="it-IT" dirty="0"/>
          </a:p>
        </p:txBody>
      </p:sp>
    </p:spTree>
  </p:cSld>
  <p:clrMapOvr>
    <a:masterClrMapping/>
  </p:clrMapOvr>
  <p:transition spd="med">
    <p:pull/>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471</Words>
  <Application>Microsoft Office PowerPoint</Application>
  <PresentationFormat>Presentazione su schermo (4:3)</PresentationFormat>
  <Paragraphs>44</Paragraphs>
  <Slides>3</Slides>
  <Notes>0</Notes>
  <HiddenSlides>0</HiddenSlides>
  <MMClips>0</MMClips>
  <ScaleCrop>false</ScaleCrop>
  <HeadingPairs>
    <vt:vector size="4" baseType="variant">
      <vt:variant>
        <vt:lpstr>Tema</vt:lpstr>
      </vt:variant>
      <vt:variant>
        <vt:i4>2</vt:i4>
      </vt:variant>
      <vt:variant>
        <vt:lpstr>Titoli diapositive</vt:lpstr>
      </vt:variant>
      <vt:variant>
        <vt:i4>3</vt:i4>
      </vt:variant>
    </vt:vector>
  </HeadingPairs>
  <TitlesOfParts>
    <vt:vector size="5" baseType="lpstr">
      <vt:lpstr>Tema di Office</vt:lpstr>
      <vt:lpstr>1_Tema di Office</vt:lpstr>
      <vt:lpstr>Diapositiva 1</vt:lpstr>
      <vt:lpstr>Diapositiva 2</vt:lpstr>
      <vt:lpstr>Diapositiva 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Reparto</dc:creator>
  <cp:lastModifiedBy>Lococo</cp:lastModifiedBy>
  <cp:revision>12</cp:revision>
  <dcterms:created xsi:type="dcterms:W3CDTF">2016-09-14T08:23:04Z</dcterms:created>
  <dcterms:modified xsi:type="dcterms:W3CDTF">2016-12-28T14:22:45Z</dcterms:modified>
</cp:coreProperties>
</file>